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9A7"/>
    <a:srgbClr val="3C5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02" d="100"/>
          <a:sy n="102" d="100"/>
        </p:scale>
        <p:origin x="126"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6/28/2019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6/28/2019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6/28/2019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6/28/2019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F517A54-24C9-4F19-AC36-9BBD94131A2A}"/>
              </a:ext>
            </a:extLst>
          </p:cNvPr>
          <p:cNvPicPr>
            <a:picLocks noChangeAspect="1"/>
          </p:cNvPicPr>
          <p:nvPr/>
        </p:nvPicPr>
        <p:blipFill rotWithShape="1">
          <a:blip r:embed="rId2">
            <a:extLst>
              <a:ext uri="{28A0092B-C50C-407E-A947-70E740481C1C}">
                <a14:useLocalDpi xmlns:a14="http://schemas.microsoft.com/office/drawing/2010/main" val="0"/>
              </a:ext>
            </a:extLst>
          </a:blip>
          <a:srcRect r="3279"/>
          <a:stretch/>
        </p:blipFill>
        <p:spPr>
          <a:xfrm>
            <a:off x="1" y="0"/>
            <a:ext cx="9234616"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415849"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landmark cases.</a:t>
            </a:r>
          </a:p>
        </p:txBody>
      </p:sp>
      <p:sp>
        <p:nvSpPr>
          <p:cNvPr id="4" name="TextBox 3">
            <a:extLst>
              <a:ext uri="{FF2B5EF4-FFF2-40B4-BE49-F238E27FC236}">
                <a16:creationId xmlns:a16="http://schemas.microsoft.com/office/drawing/2014/main" id="{F82CA11D-22DC-4507-92B8-28089BAC9F7F}"/>
              </a:ext>
            </a:extLst>
          </p:cNvPr>
          <p:cNvSpPr txBox="1"/>
          <p:nvPr/>
        </p:nvSpPr>
        <p:spPr>
          <a:xfrm>
            <a:off x="1531928" y="3260525"/>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graphicFrame>
        <p:nvGraphicFramePr>
          <p:cNvPr id="10" name="Table 9">
            <a:extLst>
              <a:ext uri="{FF2B5EF4-FFF2-40B4-BE49-F238E27FC236}">
                <a16:creationId xmlns:a16="http://schemas.microsoft.com/office/drawing/2014/main" id="{32E04B78-CC1D-48D1-B1FF-223E9E69DC29}"/>
              </a:ext>
            </a:extLst>
          </p:cNvPr>
          <p:cNvGraphicFramePr>
            <a:graphicFrameLocks noGrp="1"/>
          </p:cNvGraphicFramePr>
          <p:nvPr>
            <p:extLst>
              <p:ext uri="{D42A27DB-BD31-4B8C-83A1-F6EECF244321}">
                <p14:modId xmlns:p14="http://schemas.microsoft.com/office/powerpoint/2010/main" val="2684707355"/>
              </p:ext>
            </p:extLst>
          </p:nvPr>
        </p:nvGraphicFramePr>
        <p:xfrm>
          <a:off x="2048394" y="4959589"/>
          <a:ext cx="8622748" cy="1676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66302529"/>
                    </a:ext>
                  </a:extLst>
                </a:gridCol>
                <a:gridCol w="4558748">
                  <a:extLst>
                    <a:ext uri="{9D8B030D-6E8A-4147-A177-3AD203B41FA5}">
                      <a16:colId xmlns:a16="http://schemas.microsoft.com/office/drawing/2014/main" val="4004848547"/>
                    </a:ext>
                  </a:extLst>
                </a:gridCol>
              </a:tblGrid>
              <a:tr h="121931">
                <a:tc>
                  <a:txBody>
                    <a:bodyPr/>
                    <a:lstStyle/>
                    <a:p>
                      <a:r>
                        <a:rPr lang="en-US" sz="1600" dirty="0">
                          <a:solidFill>
                            <a:schemeClr val="tx1"/>
                          </a:solidFill>
                        </a:rPr>
                        <a:t>Brown v The Board of Education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Gideon v Wainwright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472108"/>
                  </a:ext>
                </a:extLst>
              </a:tr>
              <a:tr h="280835">
                <a:tc>
                  <a:txBody>
                    <a:bodyPr/>
                    <a:lstStyle/>
                    <a:p>
                      <a:r>
                        <a:rPr lang="en-US" sz="1600" dirty="0">
                          <a:solidFill>
                            <a:schemeClr val="tx1"/>
                          </a:solidFill>
                        </a:rPr>
                        <a:t>Mapp v Ohio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Miranda v Arizona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564815"/>
                  </a:ext>
                </a:extLst>
              </a:tr>
              <a:tr h="280835">
                <a:tc>
                  <a:txBody>
                    <a:bodyPr/>
                    <a:lstStyle/>
                    <a:p>
                      <a:r>
                        <a:rPr lang="en-US" sz="1600" dirty="0">
                          <a:solidFill>
                            <a:schemeClr val="tx1"/>
                          </a:solidFill>
                        </a:rPr>
                        <a:t>New Jersey v T.L.O.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Regents of the University of California v Bakke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225164"/>
                  </a:ext>
                </a:extLst>
              </a:tr>
              <a:tr h="280835">
                <a:tc>
                  <a:txBody>
                    <a:bodyPr/>
                    <a:lstStyle/>
                    <a:p>
                      <a:r>
                        <a:rPr lang="en-US" sz="1600" dirty="0">
                          <a:solidFill>
                            <a:schemeClr val="tx1"/>
                          </a:solidFill>
                        </a:rPr>
                        <a:t>Roe v Wade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Texas v Johnson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05906"/>
                  </a:ext>
                </a:extLst>
              </a:tr>
              <a:tr h="280835">
                <a:tc>
                  <a:txBody>
                    <a:bodyPr/>
                    <a:lstStyle/>
                    <a:p>
                      <a:r>
                        <a:rPr lang="en-US" sz="1600" dirty="0">
                          <a:solidFill>
                            <a:schemeClr val="tx1"/>
                          </a:solidFill>
                        </a:rPr>
                        <a:t>Tinker v Des Moines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US v Nixon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767247"/>
                  </a:ext>
                </a:extLst>
              </a:tr>
            </a:tbl>
          </a:graphicData>
        </a:graphic>
      </p:graphicFrame>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err="1"/>
              <a:t>Jupyter</a:t>
            </a:r>
            <a:r>
              <a:rPr lang="en-US" dirty="0"/>
              <a:t> Notebook used to clean data, export csv(s) and build/train our machine.</a:t>
            </a:r>
          </a:p>
          <a:p>
            <a:r>
              <a:rPr lang="en-US" dirty="0"/>
              <a:t>Tableau was used to visualize the full data for the 8 Justices in our model as well as the Court’s full rulings from 1949 – 2017.</a:t>
            </a:r>
          </a:p>
          <a:p>
            <a:r>
              <a:rPr lang="en-US" sz="4800" b="1" dirty="0"/>
              <a:t>Model information &gt;&gt;&gt;</a:t>
            </a:r>
          </a:p>
          <a:p>
            <a:r>
              <a:rPr lang="en-US" dirty="0"/>
              <a:t>Sci-Kit Learn</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37" y="524056"/>
            <a:ext cx="6491495" cy="5809888"/>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3D638B26-CD9B-4814-9DDC-01026BB7AF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4323" r="2932" b="-3103"/>
          <a:stretch/>
        </p:blipFill>
        <p:spPr>
          <a:xfrm>
            <a:off x="3258970" y="824910"/>
            <a:ext cx="8888947" cy="5284058"/>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365125"/>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462967238"/>
              </p:ext>
            </p:extLst>
          </p:nvPr>
        </p:nvGraphicFramePr>
        <p:xfrm>
          <a:off x="1696995" y="1970779"/>
          <a:ext cx="8798010" cy="418139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393943"/>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865907"/>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361953"/>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809832"/>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272093"/>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751147"/>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264315"/>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737307"/>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1368529"/>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descr="A close up of a map&#10;&#10;Description automatically generated">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65"/>
          <a:stretch/>
        </p:blipFill>
        <p:spPr>
          <a:xfrm>
            <a:off x="4675622" y="1074170"/>
            <a:ext cx="7471660" cy="50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187</TotalTime>
  <Words>524</Words>
  <Application>Microsoft Office PowerPoint</Application>
  <PresentationFormat>Widescreen</PresentationFormat>
  <Paragraphs>97</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 Dekema</cp:lastModifiedBy>
  <cp:revision>7</cp:revision>
  <dcterms:created xsi:type="dcterms:W3CDTF">2019-06-28T22:14:41Z</dcterms:created>
  <dcterms:modified xsi:type="dcterms:W3CDTF">2019-06-29T01:22:34Z</dcterms:modified>
</cp:coreProperties>
</file>